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0" r:id="rId8"/>
    <p:sldId id="261" r:id="rId9"/>
    <p:sldId id="262" r:id="rId10"/>
    <p:sldId id="263"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48" y="2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865654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2074048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664975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251755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143761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418333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507724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251707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240101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448189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0CB2B3-E8B7-4253-AF2F-5030C02E0507}" type="datetimeFigureOut">
              <a:rPr lang="en-GB" smtClean="0"/>
              <a:t>26/01/2022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EFE301F-3EFB-4911-817B-1E641D03C205}" type="slidenum">
              <a:rPr lang="en-GB" smtClean="0"/>
              <a:t>‹#›</a:t>
            </a:fld>
            <a:endParaRPr lang="en-GB" dirty="0"/>
          </a:p>
        </p:txBody>
      </p:sp>
    </p:spTree>
    <p:extLst>
      <p:ext uri="{BB962C8B-B14F-4D97-AF65-F5344CB8AC3E}">
        <p14:creationId xmlns:p14="http://schemas.microsoft.com/office/powerpoint/2010/main" val="3891347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0CB2B3-E8B7-4253-AF2F-5030C02E0507}" type="datetimeFigureOut">
              <a:rPr lang="en-GB" smtClean="0"/>
              <a:t>26/01/2022</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E301F-3EFB-4911-817B-1E641D03C205}" type="slidenum">
              <a:rPr lang="en-GB" smtClean="0"/>
              <a:t>‹#›</a:t>
            </a:fld>
            <a:endParaRPr lang="en-GB" dirty="0"/>
          </a:p>
        </p:txBody>
      </p:sp>
    </p:spTree>
    <p:extLst>
      <p:ext uri="{BB962C8B-B14F-4D97-AF65-F5344CB8AC3E}">
        <p14:creationId xmlns:p14="http://schemas.microsoft.com/office/powerpoint/2010/main" val="504357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youtu.be/6TWuOvN-4jk"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topmarks.co.uk/maths-games/7-11-years/times-tables" TargetMode="External"/><Relationship Id="rId7" Type="http://schemas.openxmlformats.org/officeDocument/2006/relationships/image" Target="../media/image3.png"/><Relationship Id="rId2" Type="http://schemas.openxmlformats.org/officeDocument/2006/relationships/hyperlink" Target="https://home.oxfordowl.co.uk/?s=times+tables&amp;fwp_post_types=activities"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www.timestables.co.uk/games/" TargetMode="Externa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tpetersjunior.secure-primarysite.net/maths-1/" TargetMode="Externa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ctrTitle"/>
          </p:nvPr>
        </p:nvSpPr>
        <p:spPr>
          <a:xfrm>
            <a:off x="2072640" y="2321316"/>
            <a:ext cx="9144000" cy="2387600"/>
          </a:xfrm>
        </p:spPr>
        <p:txBody>
          <a:bodyPr>
            <a:normAutofit fontScale="90000"/>
          </a:bodyPr>
          <a:lstStyle/>
          <a:p>
            <a:r>
              <a:rPr lang="en-GB" b="1" dirty="0" smtClean="0"/>
              <a:t>Year </a:t>
            </a:r>
            <a:r>
              <a:rPr lang="en-GB" b="1" dirty="0"/>
              <a:t>4 multiplication tables </a:t>
            </a:r>
            <a:r>
              <a:rPr lang="en-GB" b="1" dirty="0" smtClean="0"/>
              <a:t>check</a:t>
            </a:r>
            <a:br>
              <a:rPr lang="en-GB" b="1" dirty="0" smtClean="0"/>
            </a:br>
            <a:r>
              <a:rPr lang="en-GB" b="1" dirty="0"/>
              <a:t/>
            </a:r>
            <a:br>
              <a:rPr lang="en-GB" b="1" dirty="0"/>
            </a:br>
            <a:r>
              <a:rPr lang="en-GB" b="1" dirty="0" smtClean="0"/>
              <a:t>Information for Parents</a:t>
            </a:r>
            <a:endParaRPr lang="en-GB" dirty="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33837007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3876" y="312668"/>
            <a:ext cx="8894197" cy="1325563"/>
          </a:xfrm>
        </p:spPr>
        <p:txBody>
          <a:bodyPr>
            <a:normAutofit/>
          </a:bodyPr>
          <a:lstStyle/>
          <a:p>
            <a:r>
              <a:rPr lang="en-GB" b="1" dirty="0" smtClean="0"/>
              <a:t>What is it?</a:t>
            </a:r>
            <a:endParaRPr lang="en-GB" dirty="0"/>
          </a:p>
        </p:txBody>
      </p:sp>
      <p:sp>
        <p:nvSpPr>
          <p:cNvPr id="3" name="Content Placeholder 2"/>
          <p:cNvSpPr>
            <a:spLocks noGrp="1"/>
          </p:cNvSpPr>
          <p:nvPr>
            <p:ph idx="1"/>
          </p:nvPr>
        </p:nvSpPr>
        <p:spPr>
          <a:xfrm>
            <a:off x="2709404" y="1809723"/>
            <a:ext cx="9236103" cy="4351338"/>
          </a:xfrm>
        </p:spPr>
        <p:txBody>
          <a:bodyPr/>
          <a:lstStyle/>
          <a:p>
            <a:r>
              <a:rPr lang="en-GB" dirty="0" smtClean="0"/>
              <a:t>It is an </a:t>
            </a:r>
            <a:r>
              <a:rPr lang="en-GB" b="1" dirty="0" smtClean="0"/>
              <a:t>online </a:t>
            </a:r>
            <a:r>
              <a:rPr lang="en-GB" b="1" dirty="0"/>
              <a:t>test</a:t>
            </a:r>
            <a:r>
              <a:rPr lang="en-GB" dirty="0"/>
              <a:t> for pupils in Year </a:t>
            </a:r>
            <a:r>
              <a:rPr lang="en-GB" dirty="0" smtClean="0"/>
              <a:t>4, which will be done in school in June. </a:t>
            </a:r>
            <a:r>
              <a:rPr lang="en-GB" dirty="0"/>
              <a:t>Pupils are asked to answer </a:t>
            </a:r>
            <a:r>
              <a:rPr lang="en-GB" b="1" dirty="0"/>
              <a:t>25 questions</a:t>
            </a:r>
            <a:r>
              <a:rPr lang="en-GB" dirty="0"/>
              <a:t> on times tables from </a:t>
            </a:r>
            <a:r>
              <a:rPr lang="en-GB" b="1" dirty="0"/>
              <a:t>two to 12</a:t>
            </a:r>
            <a:r>
              <a:rPr lang="en-GB" dirty="0"/>
              <a:t>. They are given </a:t>
            </a:r>
            <a:r>
              <a:rPr lang="en-GB" b="1" dirty="0"/>
              <a:t>six seconds per question</a:t>
            </a:r>
            <a:r>
              <a:rPr lang="en-GB" dirty="0"/>
              <a:t>, with three seconds rest between each question, so the test should last less than five minutes</a:t>
            </a:r>
            <a:r>
              <a:rPr lang="en-GB" dirty="0" smtClean="0"/>
              <a:t>.</a:t>
            </a:r>
          </a:p>
          <a:p>
            <a:r>
              <a:rPr lang="en-GB" dirty="0"/>
              <a:t>Questions about the </a:t>
            </a:r>
            <a:r>
              <a:rPr lang="en-GB" b="1" dirty="0"/>
              <a:t>six, seven, eight, nine, and 12 times tables</a:t>
            </a:r>
            <a:r>
              <a:rPr lang="en-GB" dirty="0"/>
              <a:t> are likely to come up most often, as these are the hardest for most children to learn. It’s a good idea to focus on these tricky times tables with your child.</a:t>
            </a:r>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3695529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3876" y="312668"/>
            <a:ext cx="8894197" cy="1325563"/>
          </a:xfrm>
        </p:spPr>
        <p:txBody>
          <a:bodyPr>
            <a:normAutofit/>
          </a:bodyPr>
          <a:lstStyle/>
          <a:p>
            <a:r>
              <a:rPr lang="en-GB" b="1" dirty="0" smtClean="0"/>
              <a:t>What is it?</a:t>
            </a:r>
            <a:endParaRPr lang="en-GB" dirty="0"/>
          </a:p>
        </p:txBody>
      </p:sp>
      <p:sp>
        <p:nvSpPr>
          <p:cNvPr id="3" name="Content Placeholder 2"/>
          <p:cNvSpPr>
            <a:spLocks noGrp="1"/>
          </p:cNvSpPr>
          <p:nvPr>
            <p:ph idx="1"/>
          </p:nvPr>
        </p:nvSpPr>
        <p:spPr>
          <a:xfrm>
            <a:off x="2709404" y="1809723"/>
            <a:ext cx="9236103" cy="4351338"/>
          </a:xfrm>
        </p:spPr>
        <p:txBody>
          <a:bodyPr>
            <a:normAutofit lnSpcReduction="10000"/>
          </a:bodyPr>
          <a:lstStyle/>
          <a:p>
            <a:r>
              <a:rPr lang="en-GB" dirty="0" smtClean="0"/>
              <a:t>It </a:t>
            </a:r>
            <a:r>
              <a:rPr lang="en-GB" dirty="0"/>
              <a:t>is not a judgement on what your child can do, but a way for the school to know how their teaching is going and to adjust their focus if needed</a:t>
            </a:r>
            <a:r>
              <a:rPr lang="en-GB" dirty="0" smtClean="0"/>
              <a:t>.</a:t>
            </a:r>
          </a:p>
          <a:p>
            <a:r>
              <a:rPr lang="en-GB" dirty="0"/>
              <a:t>The check has been designed so that it is inclusive and accessible to as many children as possible, including those with special educational needs or disability (SEND) or English as an additional language (EAL). </a:t>
            </a:r>
            <a:r>
              <a:rPr lang="en-GB" dirty="0" smtClean="0"/>
              <a:t>Access arrangements may need to be in place to support some individuals, your child’s teacher will consider this. There </a:t>
            </a:r>
            <a:r>
              <a:rPr lang="en-GB" dirty="0"/>
              <a:t>may be some circumstances in which it will not be appropriate for a pupil to take the </a:t>
            </a:r>
            <a:r>
              <a:rPr lang="en-GB" dirty="0" smtClean="0"/>
              <a:t>check</a:t>
            </a:r>
            <a:r>
              <a:rPr lang="en-GB" dirty="0"/>
              <a:t> </a:t>
            </a:r>
            <a:r>
              <a:rPr lang="en-GB" dirty="0" smtClean="0"/>
              <a:t>and again we will consider and discuss this.</a:t>
            </a:r>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22828655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3876" y="312668"/>
            <a:ext cx="8894197" cy="1325563"/>
          </a:xfrm>
        </p:spPr>
        <p:txBody>
          <a:bodyPr>
            <a:normAutofit/>
          </a:bodyPr>
          <a:lstStyle/>
          <a:p>
            <a:r>
              <a:rPr lang="en-GB" b="1" dirty="0" smtClean="0"/>
              <a:t>How can I help my child prepare?</a:t>
            </a:r>
            <a:endParaRPr lang="en-GB" dirty="0"/>
          </a:p>
        </p:txBody>
      </p:sp>
      <p:sp>
        <p:nvSpPr>
          <p:cNvPr id="3" name="Content Placeholder 2"/>
          <p:cNvSpPr>
            <a:spLocks noGrp="1"/>
          </p:cNvSpPr>
          <p:nvPr>
            <p:ph idx="1"/>
          </p:nvPr>
        </p:nvSpPr>
        <p:spPr>
          <a:xfrm>
            <a:off x="2709404" y="1809723"/>
            <a:ext cx="9236103" cy="4351338"/>
          </a:xfrm>
        </p:spPr>
        <p:txBody>
          <a:bodyPr>
            <a:normAutofit/>
          </a:bodyPr>
          <a:lstStyle/>
          <a:p>
            <a:r>
              <a:rPr lang="en-GB" dirty="0" smtClean="0"/>
              <a:t>In school we teach and practice multiplication tables regularly, in Year 3 this is often through memorable songs.  In addition, we use things like counting sticks, recital and recall and online games to support.</a:t>
            </a:r>
          </a:p>
          <a:p>
            <a:r>
              <a:rPr lang="en-GB" dirty="0"/>
              <a:t>The best way to keep the test stress-free is to work some times tables practice into your daily routine well in advance. With regular practice, your child will get used to tackling these kind of questions with confidence.</a:t>
            </a:r>
            <a:endParaRPr lang="en-GB" dirty="0" smtClean="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29492074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3876" y="312668"/>
            <a:ext cx="8894197" cy="1325563"/>
          </a:xfrm>
        </p:spPr>
        <p:txBody>
          <a:bodyPr>
            <a:normAutofit/>
          </a:bodyPr>
          <a:lstStyle/>
          <a:p>
            <a:r>
              <a:rPr lang="en-GB" b="1" dirty="0" smtClean="0"/>
              <a:t>5 Top Tips!</a:t>
            </a:r>
            <a:endParaRPr lang="en-GB" dirty="0"/>
          </a:p>
        </p:txBody>
      </p:sp>
      <p:sp>
        <p:nvSpPr>
          <p:cNvPr id="3" name="Content Placeholder 2"/>
          <p:cNvSpPr>
            <a:spLocks noGrp="1"/>
          </p:cNvSpPr>
          <p:nvPr>
            <p:ph idx="1"/>
          </p:nvPr>
        </p:nvSpPr>
        <p:spPr>
          <a:xfrm>
            <a:off x="2709404" y="1809723"/>
            <a:ext cx="9236103" cy="4351338"/>
          </a:xfrm>
        </p:spPr>
        <p:txBody>
          <a:bodyPr>
            <a:normAutofit/>
          </a:bodyPr>
          <a:lstStyle/>
          <a:p>
            <a:pPr marL="0" indent="0" fontAlgn="base">
              <a:buNone/>
            </a:pPr>
            <a:r>
              <a:rPr lang="en-GB" b="1" dirty="0"/>
              <a:t>1. Use times table wall charts</a:t>
            </a:r>
          </a:p>
          <a:p>
            <a:pPr marL="0" indent="0" fontAlgn="base">
              <a:buNone/>
            </a:pPr>
            <a:r>
              <a:rPr lang="en-GB" dirty="0"/>
              <a:t>Wall charts show all the answers for a particular times table. </a:t>
            </a:r>
            <a:r>
              <a:rPr lang="en-GB" dirty="0" smtClean="0"/>
              <a:t>We have saved some of our website under ‘Head/Maths/Year 4 Multiplication Check’.</a:t>
            </a:r>
          </a:p>
          <a:p>
            <a:pPr marL="0" indent="0" fontAlgn="base">
              <a:buNone/>
            </a:pPr>
            <a:r>
              <a:rPr lang="en-GB" dirty="0" smtClean="0"/>
              <a:t>You </a:t>
            </a:r>
            <a:r>
              <a:rPr lang="en-GB" dirty="0"/>
              <a:t>could put them over the sink so that your child will see them when they’re brushing their teeth. You’ll be amazed how quickly they learn when they see these number facts every day!</a:t>
            </a:r>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6134306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3876" y="312668"/>
            <a:ext cx="8894197" cy="1325563"/>
          </a:xfrm>
        </p:spPr>
        <p:txBody>
          <a:bodyPr>
            <a:normAutofit/>
          </a:bodyPr>
          <a:lstStyle/>
          <a:p>
            <a:r>
              <a:rPr lang="en-GB" b="1" dirty="0" smtClean="0"/>
              <a:t>5 Top Tips!</a:t>
            </a:r>
            <a:endParaRPr lang="en-GB" dirty="0"/>
          </a:p>
        </p:txBody>
      </p:sp>
      <p:sp>
        <p:nvSpPr>
          <p:cNvPr id="3" name="Content Placeholder 2"/>
          <p:cNvSpPr>
            <a:spLocks noGrp="1"/>
          </p:cNvSpPr>
          <p:nvPr>
            <p:ph idx="1"/>
          </p:nvPr>
        </p:nvSpPr>
        <p:spPr>
          <a:xfrm>
            <a:off x="2709404" y="1809723"/>
            <a:ext cx="9236103" cy="4351338"/>
          </a:xfrm>
        </p:spPr>
        <p:txBody>
          <a:bodyPr>
            <a:normAutofit/>
          </a:bodyPr>
          <a:lstStyle/>
          <a:p>
            <a:pPr marL="0" indent="0" fontAlgn="base">
              <a:buNone/>
            </a:pPr>
            <a:r>
              <a:rPr lang="en-GB" b="1" dirty="0"/>
              <a:t>2. Learn the tricks for difficult times tables</a:t>
            </a:r>
          </a:p>
          <a:p>
            <a:pPr marL="0" indent="0" fontAlgn="base">
              <a:buNone/>
            </a:pPr>
            <a:r>
              <a:rPr lang="en-GB" dirty="0"/>
              <a:t>There are clever tricks for remembering several of the times </a:t>
            </a:r>
            <a:r>
              <a:rPr lang="en-GB" dirty="0" smtClean="0"/>
              <a:t>tables, these are also available on our website.</a:t>
            </a:r>
          </a:p>
          <a:p>
            <a:pPr marL="0" indent="0" fontAlgn="base">
              <a:buNone/>
            </a:pPr>
            <a:r>
              <a:rPr lang="en-GB" dirty="0" smtClean="0">
                <a:hlinkClick r:id="rId2"/>
              </a:rPr>
              <a:t>Time Table Trick!</a:t>
            </a:r>
            <a:endParaRPr lang="en-GB" dirty="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3"/>
            <a:stretch>
              <a:fillRect/>
            </a:stretch>
          </p:blipFill>
          <p:spPr>
            <a:xfrm>
              <a:off x="0" y="-1"/>
              <a:ext cx="2289976" cy="2341403"/>
            </a:xfrm>
            <a:prstGeom prst="rect">
              <a:avLst/>
            </a:prstGeom>
          </p:spPr>
        </p:pic>
        <p:pic>
          <p:nvPicPr>
            <p:cNvPr id="5" name="Picture 4"/>
            <p:cNvPicPr>
              <a:picLocks noChangeAspect="1"/>
            </p:cNvPicPr>
            <p:nvPr/>
          </p:nvPicPr>
          <p:blipFill>
            <a:blip r:embed="rId4"/>
            <a:stretch>
              <a:fillRect/>
            </a:stretch>
          </p:blipFill>
          <p:spPr>
            <a:xfrm>
              <a:off x="0" y="2408852"/>
              <a:ext cx="2289976" cy="2300064"/>
            </a:xfrm>
            <a:prstGeom prst="rect">
              <a:avLst/>
            </a:prstGeom>
          </p:spPr>
        </p:pic>
        <p:pic>
          <p:nvPicPr>
            <p:cNvPr id="6" name="Picture 5"/>
            <p:cNvPicPr>
              <a:picLocks noChangeAspect="1"/>
            </p:cNvPicPr>
            <p:nvPr/>
          </p:nvPicPr>
          <p:blipFill>
            <a:blip r:embed="rId5"/>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6"/>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693341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7518" y="312668"/>
            <a:ext cx="8894197" cy="1325563"/>
          </a:xfrm>
        </p:spPr>
        <p:txBody>
          <a:bodyPr>
            <a:normAutofit/>
          </a:bodyPr>
          <a:lstStyle/>
          <a:p>
            <a:r>
              <a:rPr lang="en-GB" b="1" dirty="0" smtClean="0"/>
              <a:t>5 Top Tips!</a:t>
            </a:r>
            <a:endParaRPr lang="en-GB" dirty="0"/>
          </a:p>
        </p:txBody>
      </p:sp>
      <p:sp>
        <p:nvSpPr>
          <p:cNvPr id="3" name="Content Placeholder 2"/>
          <p:cNvSpPr>
            <a:spLocks noGrp="1"/>
          </p:cNvSpPr>
          <p:nvPr>
            <p:ph idx="1"/>
          </p:nvPr>
        </p:nvSpPr>
        <p:spPr>
          <a:xfrm>
            <a:off x="2527518" y="1638231"/>
            <a:ext cx="9236103" cy="4351338"/>
          </a:xfrm>
        </p:spPr>
        <p:txBody>
          <a:bodyPr>
            <a:normAutofit/>
          </a:bodyPr>
          <a:lstStyle/>
          <a:p>
            <a:pPr marL="0" indent="0" fontAlgn="base">
              <a:buNone/>
            </a:pPr>
            <a:r>
              <a:rPr lang="en-GB" b="1" dirty="0"/>
              <a:t>3. Play times tables games</a:t>
            </a:r>
          </a:p>
          <a:p>
            <a:pPr marL="0" indent="0" fontAlgn="base">
              <a:buNone/>
            </a:pPr>
            <a:r>
              <a:rPr lang="en-GB" dirty="0"/>
              <a:t>Games and challenges are a great way to support </a:t>
            </a:r>
            <a:r>
              <a:rPr lang="en-GB" dirty="0" smtClean="0"/>
              <a:t>learning</a:t>
            </a:r>
            <a:r>
              <a:rPr lang="en-GB" dirty="0"/>
              <a:t>, and a few minutes a day will make all the difference. Why not play snap with </a:t>
            </a:r>
            <a:r>
              <a:rPr lang="en-GB" dirty="0" smtClean="0"/>
              <a:t>some flashcards (</a:t>
            </a:r>
            <a:r>
              <a:rPr lang="en-GB" b="1" dirty="0"/>
              <a:t>Bond SATs Skills: The complete set of Times Tables </a:t>
            </a:r>
            <a:r>
              <a:rPr lang="en-GB" b="1" dirty="0" smtClean="0"/>
              <a:t>Flashcards) </a:t>
            </a:r>
            <a:r>
              <a:rPr lang="en-GB" dirty="0" smtClean="0"/>
              <a:t>available on Amazon</a:t>
            </a:r>
            <a:r>
              <a:rPr lang="en-GB" b="1" dirty="0" smtClean="0"/>
              <a:t>.</a:t>
            </a:r>
            <a:endParaRPr lang="en-GB" b="1" dirty="0"/>
          </a:p>
          <a:p>
            <a:pPr marL="0" indent="0" fontAlgn="base">
              <a:buNone/>
            </a:pPr>
            <a:r>
              <a:rPr lang="en-GB" dirty="0" smtClean="0"/>
              <a:t>Or </a:t>
            </a:r>
            <a:r>
              <a:rPr lang="en-GB" dirty="0"/>
              <a:t>you could surprise your child by asking times tables questions at random times during the day and seeing how quickly they can respond (this works particularly well as a competition between siblings or friends</a:t>
            </a:r>
            <a:r>
              <a:rPr lang="en-GB" dirty="0" smtClean="0"/>
              <a:t>).</a:t>
            </a:r>
            <a:endParaRPr lang="en-GB" dirty="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pic>
        <p:nvPicPr>
          <p:cNvPr id="8" name="Picture 7"/>
          <p:cNvPicPr>
            <a:picLocks noChangeAspect="1"/>
          </p:cNvPicPr>
          <p:nvPr/>
        </p:nvPicPr>
        <p:blipFill>
          <a:blip r:embed="rId6"/>
          <a:stretch>
            <a:fillRect/>
          </a:stretch>
        </p:blipFill>
        <p:spPr>
          <a:xfrm>
            <a:off x="10672324" y="178401"/>
            <a:ext cx="1182240" cy="1733528"/>
          </a:xfrm>
          <a:prstGeom prst="rect">
            <a:avLst/>
          </a:prstGeom>
        </p:spPr>
      </p:pic>
    </p:spTree>
    <p:extLst>
      <p:ext uri="{BB962C8B-B14F-4D97-AF65-F5344CB8AC3E}">
        <p14:creationId xmlns:p14="http://schemas.microsoft.com/office/powerpoint/2010/main" val="1780176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7518" y="312668"/>
            <a:ext cx="8894197" cy="1325563"/>
          </a:xfrm>
        </p:spPr>
        <p:txBody>
          <a:bodyPr>
            <a:normAutofit/>
          </a:bodyPr>
          <a:lstStyle/>
          <a:p>
            <a:r>
              <a:rPr lang="en-GB" b="1" dirty="0" smtClean="0"/>
              <a:t>5 Top Tips!</a:t>
            </a:r>
            <a:endParaRPr lang="en-GB" dirty="0"/>
          </a:p>
        </p:txBody>
      </p:sp>
      <p:sp>
        <p:nvSpPr>
          <p:cNvPr id="3" name="Content Placeholder 2"/>
          <p:cNvSpPr>
            <a:spLocks noGrp="1"/>
          </p:cNvSpPr>
          <p:nvPr>
            <p:ph idx="1"/>
          </p:nvPr>
        </p:nvSpPr>
        <p:spPr>
          <a:xfrm>
            <a:off x="2527518" y="1638231"/>
            <a:ext cx="9236103" cy="4351338"/>
          </a:xfrm>
        </p:spPr>
        <p:txBody>
          <a:bodyPr>
            <a:normAutofit/>
          </a:bodyPr>
          <a:lstStyle/>
          <a:p>
            <a:pPr marL="0" indent="0" fontAlgn="base">
              <a:buNone/>
            </a:pPr>
            <a:r>
              <a:rPr lang="en-GB" b="1" dirty="0"/>
              <a:t>4. Make it real</a:t>
            </a:r>
          </a:p>
          <a:p>
            <a:pPr marL="0" indent="0" fontAlgn="base">
              <a:buNone/>
            </a:pPr>
            <a:r>
              <a:rPr lang="en-GB" dirty="0"/>
              <a:t>If your child can’t see any point in learning their times tables, try showing them how this knowledge is useful in everyday life. Instead of just rote learning their times tables, try to create opportunities for your child to use multiplication in problem solving.</a:t>
            </a:r>
          </a:p>
          <a:p>
            <a:pPr marL="0" indent="0" fontAlgn="base">
              <a:buNone/>
            </a:pPr>
            <a:r>
              <a:rPr lang="en-GB" dirty="0"/>
              <a:t>For example, ask them to scale up a recipe or calculate whether they have enough money to buy more of their favourite things (such as sweets or football cards). This will help your child see the value of their learning.</a:t>
            </a:r>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2"/>
            <a:stretch>
              <a:fillRect/>
            </a:stretch>
          </p:blipFill>
          <p:spPr>
            <a:xfrm>
              <a:off x="0" y="-1"/>
              <a:ext cx="2289976" cy="2341403"/>
            </a:xfrm>
            <a:prstGeom prst="rect">
              <a:avLst/>
            </a:prstGeom>
          </p:spPr>
        </p:pic>
        <p:pic>
          <p:nvPicPr>
            <p:cNvPr id="5" name="Picture 4"/>
            <p:cNvPicPr>
              <a:picLocks noChangeAspect="1"/>
            </p:cNvPicPr>
            <p:nvPr/>
          </p:nvPicPr>
          <p:blipFill>
            <a:blip r:embed="rId3"/>
            <a:stretch>
              <a:fillRect/>
            </a:stretch>
          </p:blipFill>
          <p:spPr>
            <a:xfrm>
              <a:off x="0" y="2408852"/>
              <a:ext cx="2289976" cy="2300064"/>
            </a:xfrm>
            <a:prstGeom prst="rect">
              <a:avLst/>
            </a:prstGeom>
          </p:spPr>
        </p:pic>
        <p:pic>
          <p:nvPicPr>
            <p:cNvPr id="6" name="Picture 5"/>
            <p:cNvPicPr>
              <a:picLocks noChangeAspect="1"/>
            </p:cNvPicPr>
            <p:nvPr/>
          </p:nvPicPr>
          <p:blipFill>
            <a:blip r:embed="rId4"/>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5"/>
          <a:stretch>
            <a:fillRect/>
          </a:stretch>
        </p:blipFill>
        <p:spPr>
          <a:xfrm>
            <a:off x="10941039" y="5971430"/>
            <a:ext cx="1250962" cy="883948"/>
          </a:xfrm>
          <a:prstGeom prst="rect">
            <a:avLst/>
          </a:prstGeom>
        </p:spPr>
      </p:pic>
      <p:pic>
        <p:nvPicPr>
          <p:cNvPr id="8" name="Picture 7"/>
          <p:cNvPicPr>
            <a:picLocks noChangeAspect="1"/>
          </p:cNvPicPr>
          <p:nvPr/>
        </p:nvPicPr>
        <p:blipFill>
          <a:blip r:embed="rId6"/>
          <a:stretch>
            <a:fillRect/>
          </a:stretch>
        </p:blipFill>
        <p:spPr>
          <a:xfrm>
            <a:off x="10672324" y="178401"/>
            <a:ext cx="1182240" cy="1733528"/>
          </a:xfrm>
          <a:prstGeom prst="rect">
            <a:avLst/>
          </a:prstGeom>
        </p:spPr>
      </p:pic>
    </p:spTree>
    <p:extLst>
      <p:ext uri="{BB962C8B-B14F-4D97-AF65-F5344CB8AC3E}">
        <p14:creationId xmlns:p14="http://schemas.microsoft.com/office/powerpoint/2010/main" val="2977032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527518" y="312668"/>
            <a:ext cx="8894197" cy="1325563"/>
          </a:xfrm>
        </p:spPr>
        <p:txBody>
          <a:bodyPr>
            <a:normAutofit/>
          </a:bodyPr>
          <a:lstStyle/>
          <a:p>
            <a:r>
              <a:rPr lang="en-GB" b="1" dirty="0" smtClean="0"/>
              <a:t>5 Top Tips!</a:t>
            </a:r>
            <a:endParaRPr lang="en-GB" dirty="0"/>
          </a:p>
        </p:txBody>
      </p:sp>
      <p:sp>
        <p:nvSpPr>
          <p:cNvPr id="3" name="Content Placeholder 2"/>
          <p:cNvSpPr>
            <a:spLocks noGrp="1"/>
          </p:cNvSpPr>
          <p:nvPr>
            <p:ph idx="1"/>
          </p:nvPr>
        </p:nvSpPr>
        <p:spPr>
          <a:xfrm>
            <a:off x="2527518" y="1638231"/>
            <a:ext cx="9236103" cy="4351338"/>
          </a:xfrm>
        </p:spPr>
        <p:txBody>
          <a:bodyPr>
            <a:normAutofit/>
          </a:bodyPr>
          <a:lstStyle/>
          <a:p>
            <a:pPr marL="0" indent="0" fontAlgn="base">
              <a:buNone/>
            </a:pPr>
            <a:r>
              <a:rPr lang="en-GB" b="1" dirty="0"/>
              <a:t>5. Practise on the computer</a:t>
            </a:r>
          </a:p>
          <a:p>
            <a:pPr marL="0" indent="0" fontAlgn="base">
              <a:buNone/>
            </a:pPr>
            <a:r>
              <a:rPr lang="en-GB" dirty="0"/>
              <a:t>Help your child become comfortable reading and answering questions on a </a:t>
            </a:r>
            <a:r>
              <a:rPr lang="en-GB" dirty="0" smtClean="0"/>
              <a:t>screen, especially against a clock or timer.</a:t>
            </a:r>
          </a:p>
          <a:p>
            <a:pPr marL="0" indent="0" fontAlgn="base">
              <a:buNone/>
            </a:pPr>
            <a:r>
              <a:rPr lang="en-GB" dirty="0" smtClean="0"/>
              <a:t>Use TT </a:t>
            </a:r>
            <a:r>
              <a:rPr lang="en-GB" dirty="0" smtClean="0"/>
              <a:t>Rockstars</a:t>
            </a:r>
            <a:r>
              <a:rPr lang="en-GB" dirty="0" smtClean="0"/>
              <a:t> to support and here are some other online multiplication games and resources to support:</a:t>
            </a:r>
          </a:p>
          <a:p>
            <a:pPr marL="0" indent="0" fontAlgn="base">
              <a:buNone/>
            </a:pPr>
            <a:r>
              <a:rPr lang="en-GB" dirty="0" smtClean="0">
                <a:hlinkClick r:id="rId2"/>
              </a:rPr>
              <a:t>You searched for times tables | Oxford Owl for Home</a:t>
            </a:r>
            <a:endParaRPr lang="en-GB" dirty="0" smtClean="0"/>
          </a:p>
          <a:p>
            <a:pPr marL="0" indent="0" fontAlgn="base">
              <a:buNone/>
            </a:pPr>
            <a:r>
              <a:rPr lang="en-GB" dirty="0" smtClean="0">
                <a:hlinkClick r:id="rId3"/>
              </a:rPr>
              <a:t>Times Tables Games for 7 to 11 year olds (topmarks.co.uk)</a:t>
            </a:r>
            <a:endParaRPr lang="en-GB" dirty="0" smtClean="0"/>
          </a:p>
          <a:p>
            <a:pPr marL="0" indent="0" fontAlgn="base">
              <a:buNone/>
            </a:pPr>
            <a:r>
              <a:rPr lang="en-GB" dirty="0" smtClean="0">
                <a:hlinkClick r:id="rId4"/>
              </a:rPr>
              <a:t>Times tables games - Timestables.co.uk</a:t>
            </a:r>
            <a:endParaRPr lang="en-GB" dirty="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5"/>
            <a:stretch>
              <a:fillRect/>
            </a:stretch>
          </p:blipFill>
          <p:spPr>
            <a:xfrm>
              <a:off x="0" y="-1"/>
              <a:ext cx="2289976" cy="2341403"/>
            </a:xfrm>
            <a:prstGeom prst="rect">
              <a:avLst/>
            </a:prstGeom>
          </p:spPr>
        </p:pic>
        <p:pic>
          <p:nvPicPr>
            <p:cNvPr id="5" name="Picture 4"/>
            <p:cNvPicPr>
              <a:picLocks noChangeAspect="1"/>
            </p:cNvPicPr>
            <p:nvPr/>
          </p:nvPicPr>
          <p:blipFill>
            <a:blip r:embed="rId6"/>
            <a:stretch>
              <a:fillRect/>
            </a:stretch>
          </p:blipFill>
          <p:spPr>
            <a:xfrm>
              <a:off x="0" y="2408852"/>
              <a:ext cx="2289976" cy="2300064"/>
            </a:xfrm>
            <a:prstGeom prst="rect">
              <a:avLst/>
            </a:prstGeom>
          </p:spPr>
        </p:pic>
        <p:pic>
          <p:nvPicPr>
            <p:cNvPr id="6" name="Picture 5"/>
            <p:cNvPicPr>
              <a:picLocks noChangeAspect="1"/>
            </p:cNvPicPr>
            <p:nvPr/>
          </p:nvPicPr>
          <p:blipFill>
            <a:blip r:embed="rId7"/>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8"/>
          <a:stretch>
            <a:fillRect/>
          </a:stretch>
        </p:blipFill>
        <p:spPr>
          <a:xfrm>
            <a:off x="10941039" y="5971430"/>
            <a:ext cx="1250962" cy="883948"/>
          </a:xfrm>
          <a:prstGeom prst="rect">
            <a:avLst/>
          </a:prstGeom>
        </p:spPr>
      </p:pic>
      <p:pic>
        <p:nvPicPr>
          <p:cNvPr id="8" name="Picture 7"/>
          <p:cNvPicPr>
            <a:picLocks noChangeAspect="1"/>
          </p:cNvPicPr>
          <p:nvPr/>
        </p:nvPicPr>
        <p:blipFill>
          <a:blip r:embed="rId9"/>
          <a:stretch>
            <a:fillRect/>
          </a:stretch>
        </p:blipFill>
        <p:spPr>
          <a:xfrm>
            <a:off x="10672324" y="178401"/>
            <a:ext cx="1182240" cy="1733528"/>
          </a:xfrm>
          <a:prstGeom prst="rect">
            <a:avLst/>
          </a:prstGeom>
        </p:spPr>
      </p:pic>
    </p:spTree>
    <p:extLst>
      <p:ext uri="{BB962C8B-B14F-4D97-AF65-F5344CB8AC3E}">
        <p14:creationId xmlns:p14="http://schemas.microsoft.com/office/powerpoint/2010/main" val="1932370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5634" y="5971430"/>
            <a:ext cx="9599873" cy="886570"/>
          </a:xfrm>
          <a:prstGeom prst="rect">
            <a:avLst/>
          </a:prstGeom>
          <a:solidFill>
            <a:srgbClr val="FF5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Roboto"/>
                <a:cs typeface="Arial" panose="020B0604020202020204" pitchFamily="34" charset="0"/>
              </a:rPr>
              <a:t>St Peter’s Junior School</a:t>
            </a:r>
            <a:endParaRPr lang="en-GB" sz="3200" dirty="0">
              <a:latin typeface="Roboto"/>
              <a:cs typeface="Arial" panose="020B0604020202020204" pitchFamily="34" charset="0"/>
            </a:endParaRPr>
          </a:p>
        </p:txBody>
      </p:sp>
      <p:sp>
        <p:nvSpPr>
          <p:cNvPr id="2" name="Title 1"/>
          <p:cNvSpPr>
            <a:spLocks noGrp="1"/>
          </p:cNvSpPr>
          <p:nvPr>
            <p:ph type="title"/>
          </p:nvPr>
        </p:nvSpPr>
        <p:spPr>
          <a:xfrm>
            <a:off x="2613889" y="2263919"/>
            <a:ext cx="8872105" cy="2852737"/>
          </a:xfrm>
        </p:spPr>
        <p:txBody>
          <a:bodyPr>
            <a:normAutofit fontScale="90000"/>
          </a:bodyPr>
          <a:lstStyle/>
          <a:p>
            <a:pPr fontAlgn="base"/>
            <a:r>
              <a:rPr lang="en-GB" b="1" dirty="0" smtClean="0"/>
              <a:t>You can find all this information and more on the school website:</a:t>
            </a:r>
            <a:br>
              <a:rPr lang="en-GB" b="1" dirty="0" smtClean="0"/>
            </a:br>
            <a:r>
              <a:rPr lang="en-GB" dirty="0" smtClean="0">
                <a:hlinkClick r:id="rId2"/>
              </a:rPr>
              <a:t>Maths | St Peter's </a:t>
            </a:r>
            <a:r>
              <a:rPr lang="en-GB" dirty="0" smtClean="0">
                <a:hlinkClick r:id="rId2"/>
              </a:rPr>
              <a:t>CofE</a:t>
            </a:r>
            <a:r>
              <a:rPr lang="en-GB" dirty="0" smtClean="0">
                <a:hlinkClick r:id="rId2"/>
              </a:rPr>
              <a:t> Junior School (secure-primarysite.net)</a:t>
            </a:r>
            <a:endParaRPr lang="en-GB" dirty="0"/>
          </a:p>
        </p:txBody>
      </p:sp>
      <p:grpSp>
        <p:nvGrpSpPr>
          <p:cNvPr id="7" name="Group 6"/>
          <p:cNvGrpSpPr/>
          <p:nvPr/>
        </p:nvGrpSpPr>
        <p:grpSpPr>
          <a:xfrm>
            <a:off x="-292" y="-1"/>
            <a:ext cx="2290268" cy="6858001"/>
            <a:chOff x="-292" y="-1"/>
            <a:chExt cx="2290268" cy="6858001"/>
          </a:xfrm>
        </p:grpSpPr>
        <p:pic>
          <p:nvPicPr>
            <p:cNvPr id="4" name="Picture 3"/>
            <p:cNvPicPr>
              <a:picLocks noChangeAspect="1"/>
            </p:cNvPicPr>
            <p:nvPr/>
          </p:nvPicPr>
          <p:blipFill>
            <a:blip r:embed="rId3"/>
            <a:stretch>
              <a:fillRect/>
            </a:stretch>
          </p:blipFill>
          <p:spPr>
            <a:xfrm>
              <a:off x="0" y="-1"/>
              <a:ext cx="2289976" cy="2341403"/>
            </a:xfrm>
            <a:prstGeom prst="rect">
              <a:avLst/>
            </a:prstGeom>
          </p:spPr>
        </p:pic>
        <p:pic>
          <p:nvPicPr>
            <p:cNvPr id="5" name="Picture 4"/>
            <p:cNvPicPr>
              <a:picLocks noChangeAspect="1"/>
            </p:cNvPicPr>
            <p:nvPr/>
          </p:nvPicPr>
          <p:blipFill>
            <a:blip r:embed="rId4"/>
            <a:stretch>
              <a:fillRect/>
            </a:stretch>
          </p:blipFill>
          <p:spPr>
            <a:xfrm>
              <a:off x="0" y="2408852"/>
              <a:ext cx="2289976" cy="2300064"/>
            </a:xfrm>
            <a:prstGeom prst="rect">
              <a:avLst/>
            </a:prstGeom>
          </p:spPr>
        </p:pic>
        <p:pic>
          <p:nvPicPr>
            <p:cNvPr id="6" name="Picture 5"/>
            <p:cNvPicPr>
              <a:picLocks noChangeAspect="1"/>
            </p:cNvPicPr>
            <p:nvPr/>
          </p:nvPicPr>
          <p:blipFill>
            <a:blip r:embed="rId5"/>
            <a:stretch>
              <a:fillRect/>
            </a:stretch>
          </p:blipFill>
          <p:spPr>
            <a:xfrm>
              <a:off x="-292" y="4784991"/>
              <a:ext cx="2290268" cy="2073009"/>
            </a:xfrm>
            <a:prstGeom prst="rect">
              <a:avLst/>
            </a:prstGeom>
          </p:spPr>
        </p:pic>
      </p:grpSp>
      <p:pic>
        <p:nvPicPr>
          <p:cNvPr id="9" name="Picture 8"/>
          <p:cNvPicPr>
            <a:picLocks noChangeAspect="1"/>
          </p:cNvPicPr>
          <p:nvPr/>
        </p:nvPicPr>
        <p:blipFill>
          <a:blip r:embed="rId6"/>
          <a:stretch>
            <a:fillRect/>
          </a:stretch>
        </p:blipFill>
        <p:spPr>
          <a:xfrm>
            <a:off x="10941039" y="5971430"/>
            <a:ext cx="1250962" cy="883948"/>
          </a:xfrm>
          <a:prstGeom prst="rect">
            <a:avLst/>
          </a:prstGeom>
        </p:spPr>
      </p:pic>
    </p:spTree>
    <p:extLst>
      <p:ext uri="{BB962C8B-B14F-4D97-AF65-F5344CB8AC3E}">
        <p14:creationId xmlns:p14="http://schemas.microsoft.com/office/powerpoint/2010/main" val="32246704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34CC855B3562541A88B1F115D88D316" ma:contentTypeVersion="34" ma:contentTypeDescription="Create a new document." ma:contentTypeScope="" ma:versionID="d8d359615b7b76fca190bd76fae527b7">
  <xsd:schema xmlns:xsd="http://www.w3.org/2001/XMLSchema" xmlns:xs="http://www.w3.org/2001/XMLSchema" xmlns:p="http://schemas.microsoft.com/office/2006/metadata/properties" xmlns:ns3="c9e3474c-f505-4660-b733-ceb557345900" xmlns:ns4="2db45862-6d46-4a63-82a8-a149931eddf9" targetNamespace="http://schemas.microsoft.com/office/2006/metadata/properties" ma:root="true" ma:fieldsID="4610a2dbb8684b74246d48443263f291" ns3:_="" ns4:_="">
    <xsd:import namespace="c9e3474c-f505-4660-b733-ceb557345900"/>
    <xsd:import namespace="2db45862-6d46-4a63-82a8-a149931eddf9"/>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e3474c-f505-4660-b733-ceb5573459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NotebookType" ma:index="12" nillable="true" ma:displayName="Notebook Type" ma:internalName="NotebookType">
      <xsd:simpleType>
        <xsd:restriction base="dms:Text"/>
      </xsd:simpleType>
    </xsd:element>
    <xsd:element name="FolderType" ma:index="13" nillable="true" ma:displayName="Folder Type" ma:internalName="FolderType">
      <xsd:simpleType>
        <xsd:restriction base="dms:Text"/>
      </xsd:simpleType>
    </xsd:element>
    <xsd:element name="CultureName" ma:index="14" nillable="true" ma:displayName="Culture Name" ma:internalName="CultureName">
      <xsd:simpleType>
        <xsd:restriction base="dms:Text"/>
      </xsd:simpleType>
    </xsd:element>
    <xsd:element name="AppVersion" ma:index="15" nillable="true" ma:displayName="App Version" ma:internalName="AppVersion">
      <xsd:simpleType>
        <xsd:restriction base="dms:Text"/>
      </xsd:simpleType>
    </xsd:element>
    <xsd:element name="TeamsChannelId" ma:index="16" nillable="true" ma:displayName="Teams Channel Id" ma:internalName="TeamsChannelId">
      <xsd:simpleType>
        <xsd:restriction base="dms:Text"/>
      </xsd:simpleType>
    </xsd:element>
    <xsd:element name="Owner" ma:index="17"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8" nillable="true" ma:displayName="Math Settings" ma:internalName="Math_Settings">
      <xsd:simpleType>
        <xsd:restriction base="dms:Text"/>
      </xsd:simpleType>
    </xsd:element>
    <xsd:element name="DefaultSectionNames" ma:index="19" nillable="true" ma:displayName="Default Section Names" ma:internalName="DefaultSectionNames">
      <xsd:simpleType>
        <xsd:restriction base="dms:Note">
          <xsd:maxLength value="255"/>
        </xsd:restriction>
      </xsd:simpleType>
    </xsd:element>
    <xsd:element name="Templates" ma:index="20" nillable="true" ma:displayName="Templates" ma:internalName="Templates">
      <xsd:simpleType>
        <xsd:restriction base="dms:Note">
          <xsd:maxLength value="255"/>
        </xsd:restriction>
      </xsd:simpleType>
    </xsd:element>
    <xsd:element name="Teachers" ma:index="21"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2"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3"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4" nillable="true" ma:displayName="Distribution Groups" ma:internalName="Distribution_Groups">
      <xsd:simpleType>
        <xsd:restriction base="dms:Note">
          <xsd:maxLength value="255"/>
        </xsd:restriction>
      </xsd:simpleType>
    </xsd:element>
    <xsd:element name="LMS_Mappings" ma:index="25" nillable="true" ma:displayName="LMS Mappings" ma:internalName="LMS_Mappings">
      <xsd:simpleType>
        <xsd:restriction base="dms:Note">
          <xsd:maxLength value="255"/>
        </xsd:restriction>
      </xsd:simpleType>
    </xsd:element>
    <xsd:element name="Invited_Teachers" ma:index="26" nillable="true" ma:displayName="Invited Teachers" ma:internalName="Invited_Teachers">
      <xsd:simpleType>
        <xsd:restriction base="dms:Note">
          <xsd:maxLength value="255"/>
        </xsd:restriction>
      </xsd:simpleType>
    </xsd:element>
    <xsd:element name="Invited_Students" ma:index="27" nillable="true" ma:displayName="Invited Students" ma:internalName="Invited_Students">
      <xsd:simpleType>
        <xsd:restriction base="dms:Note">
          <xsd:maxLength value="255"/>
        </xsd:restriction>
      </xsd:simpleType>
    </xsd:element>
    <xsd:element name="Self_Registration_Enabled" ma:index="28" nillable="true" ma:displayName="Self Registration Enabled" ma:internalName="Self_Registration_Enabled">
      <xsd:simpleType>
        <xsd:restriction base="dms:Boolean"/>
      </xsd:simpleType>
    </xsd:element>
    <xsd:element name="Has_Teacher_Only_SectionGroup" ma:index="29" nillable="true" ma:displayName="Has Teacher Only SectionGroup" ma:internalName="Has_Teacher_Only_SectionGroup">
      <xsd:simpleType>
        <xsd:restriction base="dms:Boolean"/>
      </xsd:simpleType>
    </xsd:element>
    <xsd:element name="Is_Collaboration_Space_Locked" ma:index="30" nillable="true" ma:displayName="Is Collaboration Space Locked" ma:internalName="Is_Collaboration_Space_Locked">
      <xsd:simpleType>
        <xsd:restriction base="dms:Boolean"/>
      </xsd:simpleType>
    </xsd:element>
    <xsd:element name="IsNotebookLocked" ma:index="31" nillable="true" ma:displayName="Is Notebook Locked" ma:internalName="IsNotebookLocked">
      <xsd:simpleType>
        <xsd:restriction base="dms:Boolean"/>
      </xsd:simpleType>
    </xsd:element>
    <xsd:element name="MediaServiceDateTaken" ma:index="35" nillable="true" ma:displayName="MediaServiceDateTaken" ma:hidden="true" ma:internalName="MediaServiceDateTaken" ma:readOnly="true">
      <xsd:simpleType>
        <xsd:restriction base="dms:Text"/>
      </xsd:simpleType>
    </xsd:element>
    <xsd:element name="MediaServiceAutoTags" ma:index="36" nillable="true" ma:displayName="Tags" ma:internalName="MediaServiceAutoTags" ma:readOnly="true">
      <xsd:simpleType>
        <xsd:restriction base="dms:Text"/>
      </xsd:simpleType>
    </xsd:element>
    <xsd:element name="MediaServiceLocation" ma:index="37" nillable="true" ma:displayName="Location" ma:internalName="MediaServiceLocation" ma:readOnly="true">
      <xsd:simpleType>
        <xsd:restriction base="dms:Text"/>
      </xsd:simpleType>
    </xsd:element>
    <xsd:element name="MediaServiceGenerationTime" ma:index="38" nillable="true" ma:displayName="MediaServiceGenerationTime" ma:hidden="true" ma:internalName="MediaServiceGenerationTime" ma:readOnly="true">
      <xsd:simpleType>
        <xsd:restriction base="dms:Text"/>
      </xsd:simpleType>
    </xsd:element>
    <xsd:element name="MediaServiceEventHashCode" ma:index="39" nillable="true" ma:displayName="MediaServiceEventHashCode" ma:hidden="true" ma:internalName="MediaServiceEventHashCode" ma:readOnly="true">
      <xsd:simpleType>
        <xsd:restriction base="dms:Text"/>
      </xsd:simpleType>
    </xsd:element>
    <xsd:element name="MediaServiceOCR" ma:index="40" nillable="true" ma:displayName="Extracted Text" ma:internalName="MediaServiceOCR" ma:readOnly="true">
      <xsd:simpleType>
        <xsd:restriction base="dms:Note">
          <xsd:maxLength value="255"/>
        </xsd:restriction>
      </xsd:simpleType>
    </xsd:element>
    <xsd:element name="MediaLengthInSeconds" ma:index="4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db45862-6d46-4a63-82a8-a149931eddf9" elementFormDefault="qualified">
    <xsd:import namespace="http://schemas.microsoft.com/office/2006/documentManagement/types"/>
    <xsd:import namespace="http://schemas.microsoft.com/office/infopath/2007/PartnerControls"/>
    <xsd:element name="SharedWithUsers" ma:index="3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3" nillable="true" ma:displayName="Shared With Details" ma:internalName="SharedWithDetails" ma:readOnly="true">
      <xsd:simpleType>
        <xsd:restriction base="dms:Note">
          <xsd:maxLength value="255"/>
        </xsd:restriction>
      </xsd:simpleType>
    </xsd:element>
    <xsd:element name="SharingHintHash" ma:index="3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msChannelId xmlns="c9e3474c-f505-4660-b733-ceb557345900" xsi:nil="true"/>
    <Invited_Teachers xmlns="c9e3474c-f505-4660-b733-ceb557345900" xsi:nil="true"/>
    <IsNotebookLocked xmlns="c9e3474c-f505-4660-b733-ceb557345900" xsi:nil="true"/>
    <Teachers xmlns="c9e3474c-f505-4660-b733-ceb557345900">
      <UserInfo>
        <DisplayName/>
        <AccountId xsi:nil="true"/>
        <AccountType/>
      </UserInfo>
    </Teachers>
    <Templates xmlns="c9e3474c-f505-4660-b733-ceb557345900" xsi:nil="true"/>
    <CultureName xmlns="c9e3474c-f505-4660-b733-ceb557345900" xsi:nil="true"/>
    <AppVersion xmlns="c9e3474c-f505-4660-b733-ceb557345900" xsi:nil="true"/>
    <LMS_Mappings xmlns="c9e3474c-f505-4660-b733-ceb557345900" xsi:nil="true"/>
    <Student_Groups xmlns="c9e3474c-f505-4660-b733-ceb557345900">
      <UserInfo>
        <DisplayName/>
        <AccountId xsi:nil="true"/>
        <AccountType/>
      </UserInfo>
    </Student_Groups>
    <Distribution_Groups xmlns="c9e3474c-f505-4660-b733-ceb557345900" xsi:nil="true"/>
    <Self_Registration_Enabled xmlns="c9e3474c-f505-4660-b733-ceb557345900" xsi:nil="true"/>
    <DefaultSectionNames xmlns="c9e3474c-f505-4660-b733-ceb557345900" xsi:nil="true"/>
    <NotebookType xmlns="c9e3474c-f505-4660-b733-ceb557345900" xsi:nil="true"/>
    <Math_Settings xmlns="c9e3474c-f505-4660-b733-ceb557345900" xsi:nil="true"/>
    <Is_Collaboration_Space_Locked xmlns="c9e3474c-f505-4660-b733-ceb557345900" xsi:nil="true"/>
    <Invited_Students xmlns="c9e3474c-f505-4660-b733-ceb557345900" xsi:nil="true"/>
    <FolderType xmlns="c9e3474c-f505-4660-b733-ceb557345900" xsi:nil="true"/>
    <Owner xmlns="c9e3474c-f505-4660-b733-ceb557345900">
      <UserInfo>
        <DisplayName/>
        <AccountId xsi:nil="true"/>
        <AccountType/>
      </UserInfo>
    </Owner>
    <Students xmlns="c9e3474c-f505-4660-b733-ceb557345900">
      <UserInfo>
        <DisplayName/>
        <AccountId xsi:nil="true"/>
        <AccountType/>
      </UserInfo>
    </Students>
    <Has_Teacher_Only_SectionGroup xmlns="c9e3474c-f505-4660-b733-ceb557345900" xsi:nil="true"/>
  </documentManagement>
</p:properties>
</file>

<file path=customXml/itemProps1.xml><?xml version="1.0" encoding="utf-8"?>
<ds:datastoreItem xmlns:ds="http://schemas.openxmlformats.org/officeDocument/2006/customXml" ds:itemID="{8E147C8F-037C-4E22-A31A-66EF84E03E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e3474c-f505-4660-b733-ceb557345900"/>
    <ds:schemaRef ds:uri="2db45862-6d46-4a63-82a8-a149931edd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A0ED8FB-DCC5-4A6D-8910-D767D1AA06E2}">
  <ds:schemaRefs>
    <ds:schemaRef ds:uri="http://schemas.microsoft.com/sharepoint/v3/contenttype/forms"/>
  </ds:schemaRefs>
</ds:datastoreItem>
</file>

<file path=customXml/itemProps3.xml><?xml version="1.0" encoding="utf-8"?>
<ds:datastoreItem xmlns:ds="http://schemas.openxmlformats.org/officeDocument/2006/customXml" ds:itemID="{010A27C0-D12C-4662-B415-14B90029172C}">
  <ds:schemaRefs>
    <ds:schemaRef ds:uri="http://schemas.microsoft.com/office/2006/metadata/properties"/>
    <ds:schemaRef ds:uri="http://purl.org/dc/dcmitype/"/>
    <ds:schemaRef ds:uri="http://purl.org/dc/term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2db45862-6d46-4a63-82a8-a149931eddf9"/>
    <ds:schemaRef ds:uri="c9e3474c-f505-4660-b733-ceb557345900"/>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36</TotalTime>
  <Words>787</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Roboto</vt:lpstr>
      <vt:lpstr>Office Theme</vt:lpstr>
      <vt:lpstr>Year 4 multiplication tables check  Information for Parents</vt:lpstr>
      <vt:lpstr>What is it?</vt:lpstr>
      <vt:lpstr>What is it?</vt:lpstr>
      <vt:lpstr>How can I help my child prepare?</vt:lpstr>
      <vt:lpstr>5 Top Tips!</vt:lpstr>
      <vt:lpstr>5 Top Tips!</vt:lpstr>
      <vt:lpstr>5 Top Tips!</vt:lpstr>
      <vt:lpstr>5 Top Tips!</vt:lpstr>
      <vt:lpstr>5 Top Tips!</vt:lpstr>
      <vt:lpstr>You can find all this information and more on the school website: Maths | St Peter's CofE Junior School (secure-primarysite.net)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tables check  Information for Parents</dc:title>
  <dc:creator>Hannah Roberts</dc:creator>
  <cp:lastModifiedBy>Hannah Roberts</cp:lastModifiedBy>
  <cp:revision>5</cp:revision>
  <dcterms:created xsi:type="dcterms:W3CDTF">2022-01-26T11:12:14Z</dcterms:created>
  <dcterms:modified xsi:type="dcterms:W3CDTF">2022-01-26T11:48:29Z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0x010100D34CC855B3562541A88B1F115D88D316</vt:lpwstr>
  </property>
</Properties>
</file>